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0" r:id="rId1"/>
    <p:sldMasterId id="2147483954" r:id="rId2"/>
    <p:sldMasterId id="2147483962" r:id="rId3"/>
    <p:sldMasterId id="2147483980" r:id="rId4"/>
  </p:sldMasterIdLst>
  <p:notesMasterIdLst>
    <p:notesMasterId r:id="rId40"/>
  </p:notesMasterIdLst>
  <p:sldIdLst>
    <p:sldId id="322" r:id="rId5"/>
    <p:sldId id="323" r:id="rId6"/>
    <p:sldId id="324" r:id="rId7"/>
    <p:sldId id="343" r:id="rId8"/>
    <p:sldId id="344" r:id="rId9"/>
    <p:sldId id="345" r:id="rId10"/>
    <p:sldId id="347" r:id="rId11"/>
    <p:sldId id="348" r:id="rId12"/>
    <p:sldId id="333" r:id="rId13"/>
    <p:sldId id="349" r:id="rId14"/>
    <p:sldId id="334" r:id="rId15"/>
    <p:sldId id="350" r:id="rId16"/>
    <p:sldId id="351" r:id="rId17"/>
    <p:sldId id="367" r:id="rId18"/>
    <p:sldId id="352" r:id="rId19"/>
    <p:sldId id="335" r:id="rId20"/>
    <p:sldId id="353" r:id="rId21"/>
    <p:sldId id="354" r:id="rId22"/>
    <p:sldId id="336" r:id="rId23"/>
    <p:sldId id="338" r:id="rId24"/>
    <p:sldId id="339" r:id="rId25"/>
    <p:sldId id="356" r:id="rId26"/>
    <p:sldId id="340" r:id="rId27"/>
    <p:sldId id="357" r:id="rId28"/>
    <p:sldId id="358" r:id="rId29"/>
    <p:sldId id="359" r:id="rId30"/>
    <p:sldId id="360" r:id="rId31"/>
    <p:sldId id="361" r:id="rId32"/>
    <p:sldId id="362" r:id="rId33"/>
    <p:sldId id="363" r:id="rId34"/>
    <p:sldId id="364" r:id="rId35"/>
    <p:sldId id="365" r:id="rId36"/>
    <p:sldId id="366" r:id="rId37"/>
    <p:sldId id="342" r:id="rId38"/>
    <p:sldId id="355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8F00"/>
    <a:srgbClr val="0432FF"/>
    <a:srgbClr val="FFE8E5"/>
    <a:srgbClr val="FFE2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52"/>
    <p:restoredTop sz="93007"/>
  </p:normalViewPr>
  <p:slideViewPr>
    <p:cSldViewPr snapToGrid="0" snapToObjects="1">
      <p:cViewPr varScale="1">
        <p:scale>
          <a:sx n="78" d="100"/>
          <a:sy n="78" d="100"/>
        </p:scale>
        <p:origin x="1037" y="6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523DE-3198-3E49-AA19-65E7A31F4684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6CDE2-0697-F741-956F-4F15D13B4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9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FB5B16-AEC8-49C8-8807-E86AB147F8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519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2360A-B7CE-46C3-9728-D1E8CDCE8E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45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934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32E40-8F87-46A7-BDB6-C4501818ECF0}" type="datetime1">
              <a:rPr lang="en-US" smtClean="0"/>
              <a:t>4/5/2021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AC560-D6CE-4D55-9179-6D7AAF1A7CA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"/>
            <a:ext cx="12192000" cy="11224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"/>
            <a:ext cx="12192000" cy="14965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5969002"/>
            <a:ext cx="2209605" cy="80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55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27EC2-47FB-48A1-8644-C8A81DDAA119}" type="datetime4">
              <a:rPr lang="en-US" smtClean="0"/>
              <a:pPr/>
              <a:t>April 5,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72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9BF1-FCD3-4395-8FF6-0047AF66228E}" type="datetime4">
              <a:rPr lang="en-US" smtClean="0"/>
              <a:pPr/>
              <a:t>April 5, 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99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AF03-7270-45C2-A683-C5E353EF01A5}" type="datetime4">
              <a:rPr lang="en-US" smtClean="0"/>
              <a:pPr/>
              <a:t>April 5,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205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pPr/>
              <a:t>April 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466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EAE1-CAAC-4AEF-919E-158692B1E55E}" type="datetime4">
              <a:rPr lang="en-US" smtClean="0"/>
              <a:pPr/>
              <a:t>April 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44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A706-D8F2-4D1A-855A-CADC92600C26}" type="datetime4">
              <a:rPr lang="en-US" smtClean="0"/>
              <a:pPr/>
              <a:t>April 5,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41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F123-1704-49AC-9D15-C4B1462B8014}" type="datetime4">
              <a:rPr lang="en-US" smtClean="0"/>
              <a:pPr/>
              <a:t>April 5,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023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27EC2-47FB-48A1-8644-C8A81DDAA119}" type="datetime4">
              <a:rPr lang="en-US" smtClean="0"/>
              <a:pPr/>
              <a:t>April 5, 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276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C3ED-7435-49F9-84C8-03CCA2F8DEDB}" type="datetime4">
              <a:rPr lang="en-US" smtClean="0"/>
              <a:pPr/>
              <a:t>April 5, 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574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9BF1-FCD3-4395-8FF6-0047AF66228E}" type="datetime4">
              <a:rPr lang="en-US" smtClean="0"/>
              <a:pPr/>
              <a:t>April 5, 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0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B62EE-1CFD-4DD0-BA84-A548209CB3E1}" type="datetime1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AC560-D6CE-4D55-9179-6D7AAF1A7CA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00" y="5968438"/>
            <a:ext cx="2235200" cy="81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71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1222-2C8B-4501-BE87-6797EC025925}" type="datetime4">
              <a:rPr lang="en-US" smtClean="0"/>
              <a:pPr/>
              <a:t>April 5,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616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01193-8287-4834-A286-6B880643E934}" type="datetime4">
              <a:rPr lang="en-US" smtClean="0"/>
              <a:pPr/>
              <a:t>April 5,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78905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01193-8287-4834-A286-6B880643E934}" type="datetime4">
              <a:rPr lang="en-US" smtClean="0"/>
              <a:pPr/>
              <a:t>April 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99346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01193-8287-4834-A286-6B880643E934}" type="datetime4">
              <a:rPr lang="en-US" smtClean="0"/>
              <a:pPr/>
              <a:t>April 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7325003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01193-8287-4834-A286-6B880643E934}" type="datetime4">
              <a:rPr lang="en-US" smtClean="0"/>
              <a:pPr/>
              <a:t>April 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5348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01193-8287-4834-A286-6B880643E934}" type="datetime4">
              <a:rPr lang="en-US" smtClean="0"/>
              <a:pPr/>
              <a:t>April 5, 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78853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01193-8287-4834-A286-6B880643E934}" type="datetime4">
              <a:rPr lang="en-US" smtClean="0"/>
              <a:pPr/>
              <a:t>April 5, 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11206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B5AFD-D735-4504-A039-ADEBB6448D55}" type="datetime4">
              <a:rPr lang="en-US" smtClean="0"/>
              <a:pPr/>
              <a:t>April 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615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8118-FB93-4E87-B380-0175F2FE2167}" type="datetime4">
              <a:rPr lang="en-US" smtClean="0"/>
              <a:pPr/>
              <a:t>April 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02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934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32E40-8F87-46A7-BDB6-C4501818ECF0}" type="datetime1">
              <a:rPr lang="en-US" smtClean="0"/>
              <a:t>4/5/2021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AC560-D6CE-4D55-9179-6D7AAF1A7CA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11224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"/>
            <a:ext cx="12192000" cy="14965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5969002"/>
            <a:ext cx="2209605" cy="80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37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EBAE-E79F-4F83-A28E-A1B55B89377A}" type="datetime1">
              <a:rPr lang="en-US" smtClean="0"/>
              <a:t>4/5/2021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AC560-D6CE-4D55-9179-6D7AAF1A7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907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B62EE-1CFD-4DD0-BA84-A548209CB3E1}" type="datetime1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AC560-D6CE-4D55-9179-6D7AAF1A7CA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00" y="5968438"/>
            <a:ext cx="2235200" cy="81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324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CEBAE-E79F-4F83-A28E-A1B55B89377A}" type="datetime1">
              <a:rPr lang="en-US" smtClean="0"/>
              <a:t>4/5/2021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AC560-D6CE-4D55-9179-6D7AAF1A7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386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3F1BF-B48F-485C-8291-584C1E812D77}" type="datetime1">
              <a:rPr lang="en-US" smtClean="0"/>
              <a:t>4/5/2021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AC560-D6CE-4D55-9179-6D7AAF1A7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237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115DE-E932-4B10-8FA7-963118E40DAC}" type="datetime1">
              <a:rPr lang="en-US" smtClean="0"/>
              <a:t>4/5/2021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AC560-D6CE-4D55-9179-6D7AAF1A7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3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5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535115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3F1BF-B48F-485C-8291-584C1E812D77}" type="datetime1">
              <a:rPr lang="en-US" smtClean="0"/>
              <a:t>4/5/2021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AC560-D6CE-4D55-9179-6D7AAF1A7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9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115DE-E932-4B10-8FA7-963118E40DAC}" type="datetime1">
              <a:rPr lang="en-US" smtClean="0"/>
              <a:t>4/5/2021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AC560-D6CE-4D55-9179-6D7AAF1A7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77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934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AF03-7270-45C2-A683-C5E353EF01A5}" type="datetime4">
              <a:rPr lang="en-US" smtClean="0"/>
              <a:pPr/>
              <a:t>April 5,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"/>
            <a:ext cx="12192000" cy="11224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"/>
            <a:ext cx="12192000" cy="14965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5969002"/>
            <a:ext cx="2209605" cy="80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85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pPr/>
              <a:t>April 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00" y="5968438"/>
            <a:ext cx="2235200" cy="81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61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A706-D8F2-4D1A-855A-CADC92600C26}" type="datetime4">
              <a:rPr lang="en-US" smtClean="0"/>
              <a:pPr/>
              <a:t>April 5,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41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5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535115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F123-1704-49AC-9D15-C4B1462B8014}" type="datetime4">
              <a:rPr lang="en-US" smtClean="0"/>
              <a:pPr/>
              <a:t>April 5,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5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9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10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6164-5287-4C1E-B4A2-0E3A319F6FB6}" type="datetime1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4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C560-D6CE-4D55-9179-6D7AAF1A7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08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</p:sldLayoutIdLst>
  <p:hf sldNum="0" hdr="0" ftr="0" dt="0"/>
  <p:txStyles>
    <p:titleStyle>
      <a:lvl1pPr algn="ctr" defTabSz="914378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6164-5287-4C1E-B4A2-0E3A319F6FB6}" type="datetime1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4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C560-D6CE-4D55-9179-6D7AAF1A7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6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</p:sldLayoutIdLst>
  <p:hf sldNum="0" hdr="0" ftr="0" dt="0"/>
  <p:txStyles>
    <p:titleStyle>
      <a:lvl1pPr algn="ctr" defTabSz="914378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6C01193-8287-4834-A286-6B880643E934}" type="datetime4">
              <a:rPr lang="en-US" smtClean="0"/>
              <a:pPr/>
              <a:t>April 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2672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  <p:sldLayoutId id="2147483974" r:id="rId12"/>
    <p:sldLayoutId id="2147483975" r:id="rId13"/>
    <p:sldLayoutId id="2147483976" r:id="rId14"/>
    <p:sldLayoutId id="2147483977" r:id="rId15"/>
    <p:sldLayoutId id="2147483978" r:id="rId16"/>
    <p:sldLayoutId id="214748397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6164-5287-4C1E-B4A2-0E3A319F6FB6}" type="datetime1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C560-D6CE-4D55-9179-6D7AAF1A7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12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</p:sldLayoutIdLst>
  <p:hf sldNum="0" hdr="0" ftr="0" dt="0"/>
  <p:txStyles>
    <p:titleStyle>
      <a:lvl1pPr algn="ctr" defTabSz="1219170" rtl="0" eaLnBrk="1" latinLnBrk="0" hangingPunct="1">
        <a:spcBef>
          <a:spcPct val="0"/>
        </a:spcBef>
        <a:buNone/>
        <a:defRPr sz="5333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zhanglab.ccmb.med.umich.edu/I-TASSER/" TargetMode="Externa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6036" y="2055596"/>
            <a:ext cx="10091027" cy="2039954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Defining the Landscape of HLA Risk Alleles in Primary Nephrotic Syndrome and</a:t>
            </a:r>
            <a:b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Post Kidney Transplant Recurrence</a:t>
            </a:r>
            <a:b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1U01AI152585-01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66725" y="4341210"/>
            <a:ext cx="6400800" cy="1314450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Rasheed Gbadegesin, MBBS, MD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Annette Jackson, PhD</a:t>
            </a:r>
          </a:p>
          <a:p>
            <a:pPr algn="l"/>
            <a:endParaRPr lang="en-US" altLang="en-US" sz="24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en-US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4/5/2021</a:t>
            </a:r>
          </a:p>
          <a:p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893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17" y="872319"/>
            <a:ext cx="9364021" cy="52691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6138" y="2634018"/>
            <a:ext cx="2483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PROJECT GOALS</a:t>
            </a:r>
          </a:p>
        </p:txBody>
      </p:sp>
    </p:spTree>
    <p:extLst>
      <p:ext uri="{BB962C8B-B14F-4D97-AF65-F5344CB8AC3E}">
        <p14:creationId xmlns:p14="http://schemas.microsoft.com/office/powerpoint/2010/main" val="2413203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887" y="607336"/>
            <a:ext cx="10972800" cy="78689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SUMMARY OF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887" y="1600201"/>
            <a:ext cx="11525062" cy="4525963"/>
          </a:xfrm>
        </p:spPr>
        <p:txBody>
          <a:bodyPr>
            <a:normAutofit fontScale="85000" lnSpcReduction="20000"/>
          </a:bodyPr>
          <a:lstStyle/>
          <a:p>
            <a:r>
              <a:rPr lang="en-US" sz="28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Aim 1: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Identify NS HLA risk alleles/haplotypes using high resolution HLA gene sequencing in a cohort of multi-ethnic patients and determine the relationship between genotypes and therapy response</a:t>
            </a:r>
          </a:p>
          <a:p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</a:p>
          <a:p>
            <a:pPr lvl="1"/>
            <a:r>
              <a:rPr lang="en-US" sz="2266" dirty="0">
                <a:latin typeface="Arial" panose="020B0604020202020204" pitchFamily="34" charset="0"/>
                <a:cs typeface="Arial" panose="020B0604020202020204" pitchFamily="34" charset="0"/>
              </a:rPr>
              <a:t>NGS of the 11 major HLA genes and additional MHC genes using an </a:t>
            </a:r>
            <a:r>
              <a:rPr lang="en-US" sz="2266" b="1" i="1" dirty="0">
                <a:latin typeface="Arial" panose="020B0604020202020204" pitchFamily="34" charset="0"/>
                <a:cs typeface="Arial" panose="020B0604020202020204" pitchFamily="34" charset="0"/>
              </a:rPr>
              <a:t>innovative, high throughput typing strategy that utilizes hybrid probe capture technology</a:t>
            </a:r>
            <a:r>
              <a:rPr lang="en-US" sz="2266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266" dirty="0" err="1">
                <a:latin typeface="Arial" panose="020B0604020202020204" pitchFamily="34" charset="0"/>
                <a:cs typeface="Arial" panose="020B0604020202020204" pitchFamily="34" charset="0"/>
              </a:rPr>
              <a:t>CareDx</a:t>
            </a:r>
            <a:r>
              <a:rPr lang="en-US" sz="2266" dirty="0">
                <a:latin typeface="Arial" panose="020B0604020202020204" pitchFamily="34" charset="0"/>
                <a:cs typeface="Arial" panose="020B0604020202020204" pitchFamily="34" charset="0"/>
              </a:rPr>
              <a:t>, Brisbane CA) on 1,500 patients with NS and 1,500 ancestry matched controls. </a:t>
            </a:r>
          </a:p>
          <a:p>
            <a:pPr lvl="1"/>
            <a:r>
              <a:rPr lang="en-US" sz="2266" dirty="0">
                <a:latin typeface="Arial" panose="020B0604020202020204" pitchFamily="34" charset="0"/>
                <a:cs typeface="Arial" panose="020B0604020202020204" pitchFamily="34" charset="0"/>
              </a:rPr>
              <a:t>Replicate the top 20 variants identified in this aim in the 35x whole genome sequencing (WGS) data from the 1,200 patients and controls with MCD or FSGS enrolled in the </a:t>
            </a:r>
            <a:r>
              <a:rPr lang="en-US" sz="2266" dirty="0" err="1">
                <a:latin typeface="Arial" panose="020B0604020202020204" pitchFamily="34" charset="0"/>
                <a:cs typeface="Arial" panose="020B0604020202020204" pitchFamily="34" charset="0"/>
              </a:rPr>
              <a:t>CureGN</a:t>
            </a:r>
            <a:r>
              <a:rPr lang="en-US" sz="2266" dirty="0">
                <a:latin typeface="Arial" panose="020B0604020202020204" pitchFamily="34" charset="0"/>
                <a:cs typeface="Arial" panose="020B0604020202020204" pitchFamily="34" charset="0"/>
              </a:rPr>
              <a:t> Study</a:t>
            </a:r>
          </a:p>
          <a:p>
            <a:pPr lvl="1"/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Expected outcomes</a:t>
            </a:r>
          </a:p>
          <a:p>
            <a:pPr lvl="1"/>
            <a:r>
              <a:rPr lang="en-US" sz="2266" dirty="0">
                <a:latin typeface="Arial" panose="020B0604020202020204" pitchFamily="34" charset="0"/>
                <a:cs typeface="Arial" panose="020B0604020202020204" pitchFamily="34" charset="0"/>
              </a:rPr>
              <a:t>Identification of new HLA risk alleles/haplotypes for NS in a large multi-ethnic cohort of patients with NS and confirmation of previously reported HLA loci.  </a:t>
            </a:r>
          </a:p>
          <a:p>
            <a:pPr lvl="1"/>
            <a:r>
              <a:rPr lang="en-US" sz="2266" dirty="0">
                <a:latin typeface="Arial" panose="020B0604020202020204" pitchFamily="34" charset="0"/>
                <a:cs typeface="Arial" panose="020B0604020202020204" pitchFamily="34" charset="0"/>
              </a:rPr>
              <a:t>Identification of ancestry specific loci.</a:t>
            </a:r>
          </a:p>
          <a:p>
            <a:pPr lvl="1"/>
            <a:r>
              <a:rPr lang="en-US" sz="2266" dirty="0">
                <a:latin typeface="Arial" panose="020B0604020202020204" pitchFamily="34" charset="0"/>
                <a:cs typeface="Arial" panose="020B0604020202020204" pitchFamily="34" charset="0"/>
              </a:rPr>
              <a:t>Identification of variants that predict pattern of response to corticosteroids. </a:t>
            </a:r>
          </a:p>
          <a:p>
            <a:pPr lvl="1"/>
            <a:endParaRPr lang="en-US" sz="22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519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F792-D089-425C-B240-471A7EF51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534"/>
            <a:ext cx="10972800" cy="89327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SUMMARY OF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698FB-916E-4DDD-A06A-00DCF7786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337" y="1290121"/>
            <a:ext cx="11606541" cy="4945454"/>
          </a:xfrm>
        </p:spPr>
        <p:txBody>
          <a:bodyPr>
            <a:normAutofit fontScale="85000" lnSpcReduction="20000"/>
          </a:bodyPr>
          <a:lstStyle/>
          <a:p>
            <a:r>
              <a:rPr lang="en-US" sz="3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Aim 2: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Investigate the association between primary NS HLA risk alleles/haplotypes and secondary causes of immune-mediated NS, such as IgA and membranous nephropathy.</a:t>
            </a:r>
          </a:p>
          <a:p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</a:p>
          <a:p>
            <a:pPr lvl="1"/>
            <a:r>
              <a:rPr lang="en-US" sz="2666" dirty="0">
                <a:latin typeface="Arial" panose="020B0604020202020204" pitchFamily="34" charset="0"/>
                <a:cs typeface="Arial" panose="020B0604020202020204" pitchFamily="34" charset="0"/>
              </a:rPr>
              <a:t>HLA imputation of 1,200 patients with </a:t>
            </a:r>
            <a:r>
              <a:rPr lang="en-US" sz="2666" dirty="0" err="1">
                <a:latin typeface="Arial" panose="020B0604020202020204" pitchFamily="34" charset="0"/>
                <a:cs typeface="Arial" panose="020B0604020202020204" pitchFamily="34" charset="0"/>
              </a:rPr>
              <a:t>IgAN</a:t>
            </a:r>
            <a:r>
              <a:rPr lang="en-US" sz="2666" dirty="0">
                <a:latin typeface="Arial" panose="020B0604020202020204" pitchFamily="34" charset="0"/>
                <a:cs typeface="Arial" panose="020B0604020202020204" pitchFamily="34" charset="0"/>
              </a:rPr>
              <a:t> or MN and ancestry controls from the </a:t>
            </a:r>
            <a:r>
              <a:rPr lang="en-US" sz="2666" dirty="0" err="1">
                <a:latin typeface="Arial" panose="020B0604020202020204" pitchFamily="34" charset="0"/>
                <a:cs typeface="Arial" panose="020B0604020202020204" pitchFamily="34" charset="0"/>
              </a:rPr>
              <a:t>CureGN</a:t>
            </a:r>
            <a:r>
              <a:rPr lang="en-US" sz="2666" dirty="0">
                <a:latin typeface="Arial" panose="020B0604020202020204" pitchFamily="34" charset="0"/>
                <a:cs typeface="Arial" panose="020B0604020202020204" pitchFamily="34" charset="0"/>
              </a:rPr>
              <a:t> study for which 35X WGS is available</a:t>
            </a:r>
          </a:p>
          <a:p>
            <a:pPr lvl="1"/>
            <a:r>
              <a:rPr lang="en-US" sz="2666" dirty="0">
                <a:latin typeface="Arial" panose="020B0604020202020204" pitchFamily="34" charset="0"/>
                <a:cs typeface="Arial" panose="020B0604020202020204" pitchFamily="34" charset="0"/>
              </a:rPr>
              <a:t>We will compare allele frequency of variants that are significant in  Aim 1 (Primary NS) in 1,200 patients with IgA or MN and controls</a:t>
            </a:r>
          </a:p>
          <a:p>
            <a:pPr lvl="1"/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Expected outcomes</a:t>
            </a:r>
          </a:p>
          <a:p>
            <a:pPr lvl="1"/>
            <a:r>
              <a:rPr lang="en-US" sz="2666" dirty="0">
                <a:latin typeface="Arial" panose="020B0604020202020204" pitchFamily="34" charset="0"/>
                <a:cs typeface="Arial" panose="020B0604020202020204" pitchFamily="34" charset="0"/>
              </a:rPr>
              <a:t>Confirmation of HLA loci previously associated with </a:t>
            </a:r>
            <a:r>
              <a:rPr lang="en-US" sz="2666" dirty="0" err="1">
                <a:latin typeface="Arial" panose="020B0604020202020204" pitchFamily="34" charset="0"/>
                <a:cs typeface="Arial" panose="020B0604020202020204" pitchFamily="34" charset="0"/>
              </a:rPr>
              <a:t>IgAN</a:t>
            </a:r>
            <a:r>
              <a:rPr lang="en-US" sz="2666" dirty="0">
                <a:latin typeface="Arial" panose="020B0604020202020204" pitchFamily="34" charset="0"/>
                <a:cs typeface="Arial" panose="020B0604020202020204" pitchFamily="34" charset="0"/>
              </a:rPr>
              <a:t> and MN and identification of new disease loci. </a:t>
            </a:r>
          </a:p>
          <a:p>
            <a:pPr lvl="1"/>
            <a:r>
              <a:rPr lang="en-US" sz="2666" dirty="0">
                <a:latin typeface="Arial" panose="020B0604020202020204" pitchFamily="34" charset="0"/>
                <a:cs typeface="Arial" panose="020B0604020202020204" pitchFamily="34" charset="0"/>
              </a:rPr>
              <a:t>Identification of alleles shared between primary NS, </a:t>
            </a:r>
            <a:r>
              <a:rPr lang="en-US" sz="2666" dirty="0" err="1">
                <a:latin typeface="Arial" panose="020B0604020202020204" pitchFamily="34" charset="0"/>
                <a:cs typeface="Arial" panose="020B0604020202020204" pitchFamily="34" charset="0"/>
              </a:rPr>
              <a:t>IgAN</a:t>
            </a:r>
            <a:r>
              <a:rPr lang="en-US" sz="2666" dirty="0">
                <a:latin typeface="Arial" panose="020B0604020202020204" pitchFamily="34" charset="0"/>
                <a:cs typeface="Arial" panose="020B0604020202020204" pitchFamily="34" charset="0"/>
              </a:rPr>
              <a:t>, and MN and alleles unique to each group. </a:t>
            </a:r>
          </a:p>
        </p:txBody>
      </p:sp>
    </p:spTree>
    <p:extLst>
      <p:ext uri="{BB962C8B-B14F-4D97-AF65-F5344CB8AC3E}">
        <p14:creationId xmlns:p14="http://schemas.microsoft.com/office/powerpoint/2010/main" val="169773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76404-41C9-443E-9696-55C4EC436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28" y="480588"/>
            <a:ext cx="10972800" cy="7959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SUMMARY OF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701CE-154B-4AFE-B994-1183EF394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711" y="1166018"/>
            <a:ext cx="11588435" cy="5117087"/>
          </a:xfrm>
        </p:spPr>
        <p:txBody>
          <a:bodyPr>
            <a:normAutofit fontScale="62500" lnSpcReduction="20000"/>
          </a:bodyPr>
          <a:lstStyle/>
          <a:p>
            <a:r>
              <a:rPr lang="en-US" sz="29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Aim 3:</a:t>
            </a: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 Determine common structural and functional motifs within NS HLA risk alleles/haplotypes and non-risk alleles by in-silico modeling and compare gene and protein expression of these alleles in B lymphocytes and kidneys of patients with primary NS</a:t>
            </a:r>
          </a:p>
          <a:p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9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Evaluate the structural, functional and peptide binding differences between risk and non-risk alleles by in-silico modeling tools: (I-TASSER server, </a:t>
            </a:r>
            <a:r>
              <a:rPr lang="en-US" sz="2900" dirty="0" err="1">
                <a:latin typeface="Arial" panose="020B0604020202020204" pitchFamily="34" charset="0"/>
                <a:cs typeface="Arial" panose="020B0604020202020204" pitchFamily="34" charset="0"/>
              </a:rPr>
              <a:t>PolyPhen</a:t>
            </a: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, Sift, </a:t>
            </a:r>
            <a:r>
              <a:rPr lang="en-US" sz="2900" dirty="0" err="1">
                <a:latin typeface="Arial" panose="020B0604020202020204" pitchFamily="34" charset="0"/>
                <a:cs typeface="Arial" panose="020B0604020202020204" pitchFamily="34" charset="0"/>
              </a:rPr>
              <a:t>MutationTaster</a:t>
            </a: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) and epitope binding: IEDB T Cell Epitope Prediction Tools</a:t>
            </a: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Examine HLA gene expression,  surface protein expression, and intrarenal expression by bulk </a:t>
            </a:r>
            <a:r>
              <a:rPr lang="en-US" sz="2900" dirty="0" err="1">
                <a:latin typeface="Arial" panose="020B0604020202020204" pitchFamily="34" charset="0"/>
                <a:cs typeface="Arial" panose="020B0604020202020204" pitchFamily="34" charset="0"/>
              </a:rPr>
              <a:t>RNAseq</a:t>
            </a: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, and flowcytometry in lymphocyte and kidney biopsy samples obtained from patients with high and low risk haplotypes during relapse and remission of NS</a:t>
            </a:r>
          </a:p>
          <a:p>
            <a:pPr lvl="1"/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9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Expected outcomes</a:t>
            </a: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NS HLA risk alleles will exhibit higher HLA gene and/or protein expression during relapse than non-risk alleles</a:t>
            </a: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SSNS patients, who respond to corticosteroid treatment, will have decreased HLA expression at time of remission</a:t>
            </a: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Differential expression of HLA will provide direct evidence for an HLA intrinsic role in NS and </a:t>
            </a:r>
            <a:r>
              <a:rPr lang="en-US" sz="2900" dirty="0" err="1">
                <a:latin typeface="Arial" panose="020B0604020202020204" pitchFamily="34" charset="0"/>
                <a:cs typeface="Arial" panose="020B0604020202020204" pitchFamily="34" charset="0"/>
              </a:rPr>
              <a:t>RNAScope</a:t>
            </a: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® intrarenal cell-specific HLA expression patterns will focus and inform our understanding of NS pathways</a:t>
            </a:r>
          </a:p>
          <a:p>
            <a:pPr marL="0" indent="0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592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B5FBE-A628-4F4B-A796-5C79DEDE6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25444"/>
            <a:ext cx="10972800" cy="87743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SUMMARY OF EXPERIMENTS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C25AD5-E5E9-4039-A801-D3A67CC8F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127" y="1502876"/>
            <a:ext cx="6998295" cy="45259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EA7465-69F6-4EAF-B6EE-7507EDE24FAA}"/>
              </a:ext>
            </a:extLst>
          </p:cNvPr>
          <p:cNvSpPr/>
          <p:nvPr/>
        </p:nvSpPr>
        <p:spPr>
          <a:xfrm>
            <a:off x="7709594" y="1747969"/>
            <a:ext cx="3452446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-ItalicMT"/>
              </a:rPr>
              <a:t>Intrarenal glomerular expression of HLA-DR</a:t>
            </a:r>
          </a:p>
          <a:p>
            <a:r>
              <a:rPr lang="en-US" dirty="0">
                <a:latin typeface="Arial-ItalicMT"/>
              </a:rPr>
              <a:t>(green) and HLA-DQ (red) in individual cells (DAPI) in a</a:t>
            </a:r>
          </a:p>
          <a:p>
            <a:r>
              <a:rPr lang="en-US" dirty="0">
                <a:latin typeface="Arial-ItalicMT"/>
              </a:rPr>
              <a:t>healthy control.</a:t>
            </a:r>
          </a:p>
          <a:p>
            <a:endParaRPr lang="en-US" i="1" dirty="0">
              <a:latin typeface="Arial-ItalicMT"/>
            </a:endParaRPr>
          </a:p>
          <a:p>
            <a:r>
              <a:rPr lang="en-US" dirty="0">
                <a:latin typeface="Arial-ItalicMT"/>
              </a:rPr>
              <a:t>Allows quantitation of expression-signals per cell</a:t>
            </a:r>
          </a:p>
          <a:p>
            <a:endParaRPr lang="en-US" dirty="0">
              <a:latin typeface="Arial-ItalicMT"/>
            </a:endParaRPr>
          </a:p>
          <a:p>
            <a:r>
              <a:rPr lang="en-US" dirty="0">
                <a:latin typeface="Arial-ItalicMT"/>
              </a:rPr>
              <a:t>Allows examination of HLA expression differences between renal cell type. </a:t>
            </a:r>
          </a:p>
          <a:p>
            <a:r>
              <a:rPr lang="en-US" sz="1400" i="1" dirty="0">
                <a:latin typeface="Arial-ItalicMT"/>
              </a:rPr>
              <a:t>Glomerular capillaries vs peritubular capillaries vs tubular epithelial cells.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2063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29E68-9A29-4714-AF37-AD0739D52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9408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SUMMARY OF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133E1-B5B0-4F19-8E90-52A5E38A8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Aim 4: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Determine the ability of known and novel NS HLA risk alleles/haplotypes to predict disease recurrence following kidney transplantation.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</a:p>
          <a:p>
            <a:pPr lvl="1"/>
            <a:r>
              <a:rPr lang="en-US" sz="2666" dirty="0">
                <a:latin typeface="Arial" panose="020B0604020202020204" pitchFamily="34" charset="0"/>
                <a:cs typeface="Arial" panose="020B0604020202020204" pitchFamily="34" charset="0"/>
              </a:rPr>
              <a:t>We will determine the association of NS recurrence in kidney transplant in 250 patients with NS who are post transplant   with  NS HLA risk haplotypes</a:t>
            </a:r>
          </a:p>
          <a:p>
            <a:pPr lvl="1"/>
            <a:r>
              <a:rPr lang="en-US" sz="2666" dirty="0">
                <a:latin typeface="Arial" panose="020B0604020202020204" pitchFamily="34" charset="0"/>
                <a:cs typeface="Arial" panose="020B0604020202020204" pitchFamily="34" charset="0"/>
              </a:rPr>
              <a:t>We will determine whether NS recurrence is increased when donor genotypes include NS HLA risk allele/haplotype</a:t>
            </a:r>
          </a:p>
          <a:p>
            <a:pPr lvl="1"/>
            <a:r>
              <a:rPr lang="en-US" sz="2666" dirty="0">
                <a:latin typeface="Arial" panose="020B0604020202020204" pitchFamily="34" charset="0"/>
                <a:cs typeface="Arial" panose="020B0604020202020204" pitchFamily="34" charset="0"/>
              </a:rPr>
              <a:t>Develop a clinical and genomic prediction model for NS recurrence</a:t>
            </a:r>
          </a:p>
          <a:p>
            <a:pPr lvl="1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Expected outcome</a:t>
            </a:r>
          </a:p>
          <a:p>
            <a:pPr lvl="1"/>
            <a:r>
              <a:rPr lang="en-US" sz="2666" dirty="0">
                <a:latin typeface="Arial" panose="020B0604020202020204" pitchFamily="34" charset="0"/>
                <a:cs typeface="Arial" panose="020B0604020202020204" pitchFamily="34" charset="0"/>
              </a:rPr>
              <a:t>Identification of HLA haplotypes/risk alleles for NS recurrence</a:t>
            </a:r>
          </a:p>
          <a:p>
            <a:pPr lvl="1"/>
            <a:r>
              <a:rPr lang="en-US" sz="2666" dirty="0">
                <a:latin typeface="Arial" panose="020B0604020202020204" pitchFamily="34" charset="0"/>
                <a:cs typeface="Arial" panose="020B0604020202020204" pitchFamily="34" charset="0"/>
              </a:rPr>
              <a:t>Identification of phenotypic and genotypic risk calculator of NS recurrence that will form the basis for risk stratification pre and post-transplantation </a:t>
            </a:r>
          </a:p>
        </p:txBody>
      </p:sp>
    </p:spTree>
    <p:extLst>
      <p:ext uri="{BB962C8B-B14F-4D97-AF65-F5344CB8AC3E}">
        <p14:creationId xmlns:p14="http://schemas.microsoft.com/office/powerpoint/2010/main" val="153997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97702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DATA COLLECTED AND KEY 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Regulatories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IRB approval Duke as a center</a:t>
            </a:r>
          </a:p>
          <a:p>
            <a:pPr lvl="1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IRB in progress Duke as a coordinating center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Case record forms (CRF)</a:t>
            </a:r>
          </a:p>
          <a:p>
            <a:pPr lvl="1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CRF for all studies created and validated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229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0DDCA-B9DE-41C8-BC18-0998BF343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10832"/>
            <a:ext cx="10972800" cy="91364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DATA COLLECTED AND 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F27B8-4D22-4174-BC48-9155A3663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Phenotyping of 1,000+ patients with 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18644-6EEF-47D1-BF5C-73FA47EE7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45" y="3429000"/>
            <a:ext cx="8760737" cy="251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61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01E9D-3C0F-413B-B469-E32A2111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DATA COLLECTED AND 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521CA-23BD-40E9-AD98-EABCE7C0BC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GEOGRAPHIC CONTROLS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60ED-EF12-40A8-AA3D-D3F4A6E5BC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NMDP CONTROLS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CE972-9F17-4699-9EF8-0E7DEB2EF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740" y="2332716"/>
            <a:ext cx="2632013" cy="18137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A2FC4-2A5A-451B-A8EC-B4C3AC2C1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988" y="4463408"/>
            <a:ext cx="2632013" cy="19979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188" y="2332716"/>
            <a:ext cx="2976702" cy="21306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717" y="4488804"/>
            <a:ext cx="2345173" cy="197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04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89229"/>
            <a:ext cx="10972800" cy="904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KEY ISSUES, CHALLENGES, AND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COVID 19 disruption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Solutions</a:t>
            </a:r>
          </a:p>
          <a:p>
            <a:pPr lvl="1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E-consenting</a:t>
            </a:r>
          </a:p>
          <a:p>
            <a:pPr lvl="1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Engaging more collaborators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54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54010"/>
            <a:ext cx="10972800" cy="88412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Disclosure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774" y="1701632"/>
            <a:ext cx="11872452" cy="4165768"/>
          </a:xfrm>
        </p:spPr>
        <p:txBody>
          <a:bodyPr>
            <a:normAutofit/>
          </a:bodyPr>
          <a:lstStyle/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  We have no conflict of interest associated with this talk</a:t>
            </a:r>
          </a:p>
        </p:txBody>
      </p:sp>
    </p:spTree>
    <p:extLst>
      <p:ext uri="{BB962C8B-B14F-4D97-AF65-F5344CB8AC3E}">
        <p14:creationId xmlns:p14="http://schemas.microsoft.com/office/powerpoint/2010/main" val="3154373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MOVING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07196"/>
            <a:ext cx="10972800" cy="260966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Genotyping of all cases and controls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Start NGS of HLA genes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Ramp up enrollment</a:t>
            </a:r>
          </a:p>
        </p:txBody>
      </p:sp>
    </p:spTree>
    <p:extLst>
      <p:ext uri="{BB962C8B-B14F-4D97-AF65-F5344CB8AC3E}">
        <p14:creationId xmlns:p14="http://schemas.microsoft.com/office/powerpoint/2010/main" val="1815628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013" y="2772337"/>
            <a:ext cx="11824446" cy="21470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        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AFTERNOON SESSION</a:t>
            </a:r>
          </a:p>
          <a:p>
            <a:pPr marL="0" indent="0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Individual Presentations of Shared Interest to Consortium </a:t>
            </a:r>
          </a:p>
        </p:txBody>
      </p:sp>
    </p:spTree>
    <p:extLst>
      <p:ext uri="{BB962C8B-B14F-4D97-AF65-F5344CB8AC3E}">
        <p14:creationId xmlns:p14="http://schemas.microsoft.com/office/powerpoint/2010/main" val="791590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286436"/>
            <a:ext cx="10972800" cy="4525963"/>
          </a:xfrm>
        </p:spPr>
        <p:txBody>
          <a:bodyPr>
            <a:normAutofit fontScale="92500" lnSpcReduction="20000"/>
          </a:bodyPr>
          <a:lstStyle/>
          <a:p>
            <a:pPr marL="457200" indent="-456120">
              <a:spcBef>
                <a:spcPts val="853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Data: </a:t>
            </a:r>
            <a:endParaRPr lang="en-US" sz="26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6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HLA sequencing for 1500 NS cases, 1500 (BM) controls</a:t>
            </a:r>
            <a:endParaRPr lang="en-US" sz="26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6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Genotyping array data: &gt;1.7 million SNPs</a:t>
            </a:r>
            <a:endParaRPr lang="en-US" sz="26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96000" lvl="2" indent="-2872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spc="-1" dirty="0" err="1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TOPMed</a:t>
            </a:r>
            <a:r>
              <a:rPr lang="en-US" sz="26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 Imputation Server</a:t>
            </a:r>
            <a:endParaRPr lang="en-US" sz="26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6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35x WGS, 1200 </a:t>
            </a:r>
            <a:r>
              <a:rPr lang="en-US" sz="2600" spc="-1" dirty="0" err="1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indiv</a:t>
            </a:r>
            <a:r>
              <a:rPr lang="en-US" sz="26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. from CureGN (</a:t>
            </a:r>
            <a:r>
              <a:rPr lang="en-US" sz="2600" spc="-1" dirty="0" err="1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IgAN+MN+controls</a:t>
            </a:r>
            <a:r>
              <a:rPr lang="en-US" sz="26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)</a:t>
            </a:r>
            <a:endParaRPr lang="en-US" sz="26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6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Binary traits: NS vs no-NS, SSNS vs SRNS, post-transplant recurrence</a:t>
            </a:r>
            <a:endParaRPr lang="en-US" sz="26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6120">
              <a:spcBef>
                <a:spcPts val="853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Association models for multiethnic (structured) populations: </a:t>
            </a:r>
            <a:endParaRPr lang="en-US" sz="26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600" spc="-1" dirty="0" err="1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HapQTL</a:t>
            </a:r>
            <a:r>
              <a:rPr lang="en-US" sz="26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 for haplotype association, Mixed-effect model, Firth logistic regression with PCA, LIGERA (developed by Dr. Ochoa)</a:t>
            </a:r>
            <a:endParaRPr lang="en-US" sz="26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6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Condition on known variants, local ancestry</a:t>
            </a:r>
            <a:endParaRPr lang="en-US" sz="26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6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Evaluate test statistic inflation, power, in simulations</a:t>
            </a:r>
            <a:endParaRPr lang="en-US" sz="26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66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04365"/>
            <a:ext cx="10972800" cy="4525963"/>
          </a:xfrm>
        </p:spPr>
        <p:txBody>
          <a:bodyPr>
            <a:normAutofit lnSpcReduction="10000"/>
          </a:bodyPr>
          <a:lstStyle/>
          <a:p>
            <a:pPr marL="457200" indent="-456120">
              <a:spcBef>
                <a:spcPts val="853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Annotations: </a:t>
            </a:r>
            <a:endParaRPr lang="en-US" sz="32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32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NCBI and ensemble genome browsers</a:t>
            </a:r>
            <a:endParaRPr lang="en-US" sz="32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32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Regulatory regions: ENCODE, </a:t>
            </a:r>
            <a:r>
              <a:rPr lang="en-US" sz="3200" spc="-1" dirty="0" err="1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RoadMap</a:t>
            </a:r>
            <a:r>
              <a:rPr lang="en-US" sz="32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 </a:t>
            </a:r>
            <a:r>
              <a:rPr lang="en-US" sz="3200" spc="-1" dirty="0" err="1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Epigenomics</a:t>
            </a:r>
            <a:endParaRPr lang="en-US" sz="32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6120">
              <a:spcBef>
                <a:spcPts val="853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Ancestry:</a:t>
            </a:r>
            <a:endParaRPr lang="en-US" sz="32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3200" spc="-1" dirty="0" err="1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Subanalysis</a:t>
            </a:r>
            <a:r>
              <a:rPr lang="en-US" sz="32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: single-ancestry tests, for identifying weaker ancestry-specific effects</a:t>
            </a:r>
            <a:endParaRPr lang="en-US" sz="32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32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Global ancestry estimation with </a:t>
            </a:r>
            <a:r>
              <a:rPr lang="en-US" sz="3200" spc="-1" dirty="0" err="1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ALStructure</a:t>
            </a:r>
            <a:endParaRPr lang="en-US" sz="32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32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Efficient Local Ancestry Inference (ELAI)</a:t>
            </a:r>
            <a:endParaRPr lang="en-US" sz="32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46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PRELIMINARY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6120"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Preliminary analysis: 750 SSNS cases only, array</a:t>
            </a:r>
            <a:endParaRPr lang="en-US" sz="22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2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Not imputed (first pass)</a:t>
            </a:r>
            <a:endParaRPr lang="en-US" sz="22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2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Control samples: practically any adults</a:t>
            </a:r>
            <a:endParaRPr lang="en-US" sz="22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96000" lvl="2" indent="-2872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1000 Genomes Project: WGS, includes Sri Lankan (STU)!</a:t>
            </a:r>
            <a:endParaRPr lang="en-US" sz="22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96000" lvl="2" indent="-2872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Duke CATHGEN: whole-exome sequencing, greater number of African-American samples</a:t>
            </a:r>
            <a:endParaRPr lang="en-US" sz="22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6120"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Problem: array bias perfectly confounded with case/control status!</a:t>
            </a:r>
            <a:endParaRPr lang="en-US" sz="22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2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Partial fix: more aggressive filtering, including double Hardy-Weinberg Equilibrium (HWE) test, before and after merging</a:t>
            </a:r>
            <a:endParaRPr lang="en-US" sz="22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2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Plan: Develop a population genetics approach for cross-platform QC</a:t>
            </a:r>
            <a:endParaRPr lang="en-US" sz="22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18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PRELIMINARY ANALYSIS</a:t>
            </a:r>
          </a:p>
        </p:txBody>
      </p:sp>
      <p:pic>
        <p:nvPicPr>
          <p:cNvPr id="7" name="Picture 2"/>
          <p:cNvPicPr>
            <a:picLocks noGrp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129296" y="1600200"/>
            <a:ext cx="4512492" cy="4525963"/>
          </a:xfrm>
          <a:prstGeom prst="rect">
            <a:avLst/>
          </a:prstGeom>
          <a:ln w="0">
            <a:noFill/>
          </a:ln>
        </p:spPr>
      </p:pic>
      <p:sp>
        <p:nvSpPr>
          <p:cNvPr id="8" name="Rectangle 7"/>
          <p:cNvSpPr/>
          <p:nvPr/>
        </p:nvSpPr>
        <p:spPr>
          <a:xfrm>
            <a:off x="962212" y="1501591"/>
            <a:ext cx="4679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Array (cases) + 1000 Genomes (controls) simple merge: case/control separation!</a:t>
            </a:r>
            <a:endParaRPr lang="en-US" spc="-1" dirty="0">
              <a:latin typeface="Arial"/>
            </a:endParaRPr>
          </a:p>
        </p:txBody>
      </p:sp>
      <p:pic>
        <p:nvPicPr>
          <p:cNvPr id="9" name="Picture 2_0"/>
          <p:cNvPicPr>
            <a:picLocks noGrp="1"/>
          </p:cNvPicPr>
          <p:nvPr>
            <p:ph sz="half" idx="2"/>
          </p:nvPr>
        </p:nvPicPr>
        <p:blipFill>
          <a:blip r:embed="rId3"/>
          <a:stretch/>
        </p:blipFill>
        <p:spPr>
          <a:xfrm>
            <a:off x="6633754" y="1600200"/>
            <a:ext cx="4512492" cy="4525963"/>
          </a:xfrm>
          <a:prstGeom prst="rect">
            <a:avLst/>
          </a:prstGeom>
          <a:ln w="0">
            <a:noFill/>
          </a:ln>
        </p:spPr>
      </p:pic>
      <p:sp>
        <p:nvSpPr>
          <p:cNvPr id="10" name="CustomShape 3"/>
          <p:cNvSpPr/>
          <p:nvPr/>
        </p:nvSpPr>
        <p:spPr>
          <a:xfrm>
            <a:off x="6373800" y="1491642"/>
            <a:ext cx="5284080" cy="65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Double HWE filter (before and after merge): cases and controls overlap!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6850"/>
          <a:stretch/>
        </p:blipFill>
        <p:spPr>
          <a:xfrm>
            <a:off x="9523039" y="5816600"/>
            <a:ext cx="2505075" cy="71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39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PRELIMINARY ANALYSIS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4939551" y="1862929"/>
            <a:ext cx="6589059" cy="1541322"/>
          </a:xfrm>
          <a:prstGeom prst="rect">
            <a:avLst/>
          </a:prstGeom>
          <a:ln w="0">
            <a:noFill/>
          </a:ln>
        </p:spPr>
      </p:pic>
      <p:pic>
        <p:nvPicPr>
          <p:cNvPr id="6" name="Picture 5"/>
          <p:cNvPicPr/>
          <p:nvPr/>
        </p:nvPicPr>
        <p:blipFill>
          <a:blip r:embed="rId3"/>
          <a:stretch/>
        </p:blipFill>
        <p:spPr>
          <a:xfrm>
            <a:off x="4939552" y="3622158"/>
            <a:ext cx="6817221" cy="1615793"/>
          </a:xfrm>
          <a:prstGeom prst="rect">
            <a:avLst/>
          </a:prstGeom>
          <a:ln w="0">
            <a:noFill/>
          </a:ln>
        </p:spPr>
      </p:pic>
      <p:sp>
        <p:nvSpPr>
          <p:cNvPr id="7" name="CustomShape 2"/>
          <p:cNvSpPr/>
          <p:nvPr/>
        </p:nvSpPr>
        <p:spPr>
          <a:xfrm>
            <a:off x="98612" y="1645022"/>
            <a:ext cx="4840939" cy="452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Top: association statistics remain inflated!</a:t>
            </a:r>
            <a:endParaRPr lang="en-US" sz="22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Bottom: significant cases without significant neighbors removed (false positives)</a:t>
            </a:r>
            <a:endParaRPr lang="en-US" sz="22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879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PRELIMINARY ANALYSIS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953" y="1600200"/>
            <a:ext cx="914009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69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A199-7F14-4932-9B2A-32D3A05AE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Other proposed analyses in Years 3-5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4020-2E2B-4DAB-BFE9-B457DFAC6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Aim 3</a:t>
            </a:r>
          </a:p>
          <a:p>
            <a:pPr lvl="1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Is there differential expression of risk and non-risk alleles?</a:t>
            </a:r>
          </a:p>
          <a:p>
            <a:pPr lvl="1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If so, what determines differential expression?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Aim 4 </a:t>
            </a:r>
          </a:p>
          <a:p>
            <a:pPr lvl="1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Can we predict disease recurrence following kidney transplantation?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260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25C70-2BAF-4A82-AA89-37EE2BB96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9861"/>
            <a:ext cx="11841933" cy="11430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Is there differential expression of risk and non-risk alleles?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218A8-328E-4FF8-B768-9DCC8397F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Hypothesis: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HLA class II expression levels are different for risk and non-risk alleles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HLA class II expression levels are different during remission and relapse in SSNS patients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Comparison groups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Subjects with 0 copies of risk allele  vs 1-2 copies of risk allele (unpaired)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Subjects in remission vs relapse (paired)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Measurements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HLA allele-specific mRNA using B cells from PBMC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HLA allele-specific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surface expression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B cells from PBMC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RNAscope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® in situ hybridization of kidney tissue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948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463" y="1453113"/>
            <a:ext cx="10972800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Childhood nephrotic syndrome (NS) is a rare immune-mediated kidney disease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Prevalence:16/100,000 children </a:t>
            </a:r>
          </a:p>
          <a:p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NS classification: Initial response to corticosteroid RX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Steroid sensitive nephrotic syndrome (SSNS 80% ~MCD)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Steroid resistant nephrotic syndrome (SRNS 20% ~FSGS)</a:t>
            </a:r>
          </a:p>
          <a:p>
            <a:pPr lvl="1"/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SRNS major cause of CKD/ESKD (Cost/year $120B)</a:t>
            </a:r>
          </a:p>
          <a:p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Available treatment unsatisfactory </a:t>
            </a:r>
          </a:p>
          <a:p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Recurrence post transplant major cause of kidney allograft failure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878" y="5979076"/>
            <a:ext cx="2128396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880DA-15CF-433A-B574-9963D7E3B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What determines differential expression?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23FB-E899-4492-A210-FDE083EF6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657" y="1410078"/>
            <a:ext cx="11552222" cy="4525963"/>
          </a:xfrm>
        </p:spPr>
        <p:txBody>
          <a:bodyPr>
            <a:normAutofit fontScale="55000" lnSpcReduction="20000"/>
          </a:bodyPr>
          <a:lstStyle/>
          <a:p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Bioinformatics to identify structural and functional motifs</a:t>
            </a:r>
          </a:p>
          <a:p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Effect of aa change on protein secondary structure and function</a:t>
            </a:r>
          </a:p>
          <a:p>
            <a:pPr lvl="1"/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Anchor pockets within the peptide binding groove</a:t>
            </a:r>
          </a:p>
          <a:p>
            <a:pPr lvl="1"/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Motifs that allow </a:t>
            </a:r>
            <a:r>
              <a:rPr lang="en-US" sz="4500" dirty="0" err="1">
                <a:latin typeface="Arial" panose="020B0604020202020204" pitchFamily="34" charset="0"/>
                <a:cs typeface="Arial" panose="020B0604020202020204" pitchFamily="34" charset="0"/>
              </a:rPr>
              <a:t>tapasin</a:t>
            </a:r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-independent assembly</a:t>
            </a:r>
          </a:p>
          <a:p>
            <a:pPr lvl="1"/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3’ UTR polymorphisms that influence RNA stability, translation, and microRNA </a:t>
            </a:r>
            <a:r>
              <a:rPr lang="en-US" sz="4500" dirty="0" smtClean="0">
                <a:latin typeface="Arial" panose="020B0604020202020204" pitchFamily="34" charset="0"/>
                <a:cs typeface="Arial" panose="020B0604020202020204" pitchFamily="34" charset="0"/>
              </a:rPr>
              <a:t>binding</a:t>
            </a:r>
          </a:p>
          <a:p>
            <a:pPr lvl="1"/>
            <a:r>
              <a:rPr lang="en-US" sz="4500" dirty="0" smtClean="0">
                <a:latin typeface="Arial" panose="020B0604020202020204" pitchFamily="34" charset="0"/>
                <a:cs typeface="Arial" panose="020B0604020202020204" pitchFamily="34" charset="0"/>
              </a:rPr>
              <a:t>Variations in known regulatory regions (</a:t>
            </a:r>
            <a:r>
              <a:rPr lang="en-US" sz="4500" smtClean="0">
                <a:latin typeface="Arial" panose="020B0604020202020204" pitchFamily="34" charset="0"/>
                <a:cs typeface="Arial" panose="020B0604020202020204" pitchFamily="34" charset="0"/>
              </a:rPr>
              <a:t>binding sites IRF4, CTCF, XL9)</a:t>
            </a:r>
            <a:endParaRPr lang="en-US" sz="4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Tools and pipelines	</a:t>
            </a:r>
          </a:p>
          <a:p>
            <a:pPr lvl="1"/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I-TASSER server 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800" u="sng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http://zhanglab.ccmb.med.umich.edu/I-TASSER/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lvl="1"/>
            <a:r>
              <a:rPr lang="en-US" sz="4500" dirty="0" err="1">
                <a:latin typeface="Arial" panose="020B0604020202020204" pitchFamily="34" charset="0"/>
                <a:cs typeface="Arial" panose="020B0604020202020204" pitchFamily="34" charset="0"/>
              </a:rPr>
              <a:t>PolyPhen</a:t>
            </a:r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, Sift, </a:t>
            </a:r>
            <a:r>
              <a:rPr lang="en-US" sz="4500" dirty="0" err="1">
                <a:latin typeface="Arial" panose="020B0604020202020204" pitchFamily="34" charset="0"/>
                <a:cs typeface="Arial" panose="020B0604020202020204" pitchFamily="34" charset="0"/>
              </a:rPr>
              <a:t>MutationTaster</a:t>
            </a:r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, IEDB T Cell Epitope Prediction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843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3AB9F-09A0-4246-A366-A2A72CE4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89229"/>
            <a:ext cx="109728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Can we predict disease recurrence following kidney transplantation?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DC151-8579-4691-AC79-9C9112FFA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407" y="1600201"/>
            <a:ext cx="11434526" cy="4525963"/>
          </a:xfrm>
        </p:spPr>
        <p:txBody>
          <a:bodyPr>
            <a:normAutofit lnSpcReduction="10000"/>
          </a:bodyPr>
          <a:lstStyle/>
          <a:p>
            <a:r>
              <a:rPr lang="en-US" sz="3900" dirty="0">
                <a:latin typeface="Arial" panose="020B0604020202020204" pitchFamily="34" charset="0"/>
                <a:cs typeface="Arial" panose="020B0604020202020204" pitchFamily="34" charset="0"/>
              </a:rPr>
              <a:t>Track 250 patients who have kidney transplant for NS for 1 year</a:t>
            </a:r>
          </a:p>
          <a:p>
            <a:r>
              <a:rPr lang="en-US" sz="3900" dirty="0">
                <a:latin typeface="Arial" panose="020B0604020202020204" pitchFamily="34" charset="0"/>
                <a:cs typeface="Arial" panose="020B0604020202020204" pitchFamily="34" charset="0"/>
              </a:rPr>
              <a:t>Primary outcome – recurrence of NS</a:t>
            </a:r>
          </a:p>
          <a:p>
            <a:r>
              <a:rPr lang="en-US" sz="3900" dirty="0">
                <a:latin typeface="Arial" panose="020B0604020202020204" pitchFamily="34" charset="0"/>
                <a:cs typeface="Arial" panose="020B0604020202020204" pitchFamily="34" charset="0"/>
              </a:rPr>
              <a:t>Variables of interest – HLA risk allele profile</a:t>
            </a:r>
          </a:p>
          <a:p>
            <a:r>
              <a:rPr lang="en-US" sz="3900" dirty="0">
                <a:latin typeface="Arial" panose="020B0604020202020204" pitchFamily="34" charset="0"/>
                <a:cs typeface="Arial" panose="020B0604020202020204" pitchFamily="34" charset="0"/>
              </a:rPr>
              <a:t>Multivariate logistic regression adjusting for demographic, clinical, donor and treatment variables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210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BF26A-44EF-43CD-A400-C3AA9AD3C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DATA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E33FB-CB4B-485A-92E1-4D55920B1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6120">
              <a:spcBef>
                <a:spcPts val="853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Follow data sharing guidelines agreed upon by consortium:</a:t>
            </a:r>
          </a:p>
          <a:p>
            <a:pPr marL="914400" lvl="1" indent="-456120">
              <a:spcBef>
                <a:spcPts val="853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Data format</a:t>
            </a:r>
          </a:p>
          <a:p>
            <a:pPr marL="914400" lvl="1" indent="-456120">
              <a:spcBef>
                <a:spcPts val="853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Data annotation</a:t>
            </a:r>
          </a:p>
          <a:p>
            <a:pPr marL="914400" lvl="1" indent="-456120">
              <a:spcBef>
                <a:spcPts val="853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Public repository</a:t>
            </a:r>
            <a:endParaRPr lang="en-US" sz="32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453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21F66-7BC6-4FCF-BAD8-30A5B0B4C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8818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New analytic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6A546-5BCA-43E1-88D4-08ACE652C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496494"/>
            <a:ext cx="10972800" cy="2491965"/>
          </a:xfrm>
        </p:spPr>
        <p:txBody>
          <a:bodyPr/>
          <a:lstStyle/>
          <a:p>
            <a:pPr marL="571500" indent="-571500">
              <a:spcBef>
                <a:spcPts val="853"/>
              </a:spcBef>
              <a:tabLst>
                <a:tab pos="0" algn="l"/>
              </a:tabLst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Source code will be on GitHub</a:t>
            </a:r>
          </a:p>
          <a:p>
            <a:pPr marL="571500" indent="-571500">
              <a:spcBef>
                <a:spcPts val="853"/>
              </a:spcBef>
              <a:tabLst>
                <a:tab pos="0" algn="l"/>
              </a:tabLst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Packages will be submitted to appropriate repository – CRAN, Bioconductor,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PyPI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28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42727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SHARED RESOURCES/FEEDBACK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962" y="2209801"/>
            <a:ext cx="11419438" cy="330375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Well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defind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control cohorts &gt;2,000 with genotyping using multi ancestry genotyping chip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Areas seeking feedback from consortium members</a:t>
            </a:r>
          </a:p>
          <a:p>
            <a:pPr lvl="1"/>
            <a:r>
              <a:rPr lang="en-US" sz="2800" spc="-1" dirty="0">
                <a:solidFill>
                  <a:srgbClr val="000000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HLA demographic and genomic data for center-specific controls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 are open to suggestions on how to do this more efficiently and make it PANDEMIC PROOF!!!!!</a:t>
            </a:r>
          </a:p>
        </p:txBody>
      </p:sp>
    </p:spTree>
    <p:extLst>
      <p:ext uri="{BB962C8B-B14F-4D97-AF65-F5344CB8AC3E}">
        <p14:creationId xmlns:p14="http://schemas.microsoft.com/office/powerpoint/2010/main" val="1474259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C3E8-0216-469C-B3C3-D54DEF79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46" y="774448"/>
            <a:ext cx="10972800" cy="78689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GENOMICS OF NS TEAM: DUKE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F613C-94FB-440A-9A7F-62E0BE471228}"/>
              </a:ext>
            </a:extLst>
          </p:cNvPr>
          <p:cNvSpPr txBox="1"/>
          <p:nvPr/>
        </p:nvSpPr>
        <p:spPr>
          <a:xfrm>
            <a:off x="5519425" y="1635659"/>
            <a:ext cx="35234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SURGERY AND IMMUNOLOGY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Annette Jackson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Brian Shaw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A8860F-30BC-4733-A35E-54AFDBFEA0F0}"/>
              </a:ext>
            </a:extLst>
          </p:cNvPr>
          <p:cNvSpPr txBox="1"/>
          <p:nvPr/>
        </p:nvSpPr>
        <p:spPr>
          <a:xfrm>
            <a:off x="262280" y="1635659"/>
            <a:ext cx="24160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PEDIATRICS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Rasheed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Gbadegesin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Eileen Chambers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Rachel Cason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Megan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Chryst-Stangl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E0C518-FF13-49CA-B406-A07983735497}"/>
              </a:ext>
            </a:extLst>
          </p:cNvPr>
          <p:cNvSpPr txBox="1"/>
          <p:nvPr/>
        </p:nvSpPr>
        <p:spPr>
          <a:xfrm>
            <a:off x="171746" y="3429000"/>
            <a:ext cx="52330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BIOSTATISTICS AND STATISTICAL GENETICS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Cliburn Chan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Alex Ochoa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Amika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Sood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AA995C-2A25-48E4-8A13-EE48B7F01642}"/>
              </a:ext>
            </a:extLst>
          </p:cNvPr>
          <p:cNvSpPr txBox="1"/>
          <p:nvPr/>
        </p:nvSpPr>
        <p:spPr>
          <a:xfrm>
            <a:off x="5519425" y="3427678"/>
            <a:ext cx="25699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COLLABORATORS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Debo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Adeyemo NHGRI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NMDP Consortium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PNRC</a:t>
            </a:r>
          </a:p>
        </p:txBody>
      </p:sp>
    </p:spTree>
    <p:extLst>
      <p:ext uri="{BB962C8B-B14F-4D97-AF65-F5344CB8AC3E}">
        <p14:creationId xmlns:p14="http://schemas.microsoft.com/office/powerpoint/2010/main" val="2687223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81405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773" y="1381836"/>
            <a:ext cx="11805314" cy="470506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Pathogenesis not completely known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Evidence converge on common theme of T and B lymphocytes dysregulation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Alterations in T lymphocyte subsets during relapse of NS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Induction of remission by infections that can suppress T lymphocytes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Therapeutic agents used in RX are modulators of T cell function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 cells: B cell depletion with rituximab (monoclonal antibody against CD20 on B lymphocytes) can induce NS remission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HLA is essential in facilitating T and B lymphocyte interactions and may be an important mechanistic link in the pathogenesis of NS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Recent GWAS identified variants in HLA genes as risk loci for NS</a:t>
            </a:r>
          </a:p>
        </p:txBody>
      </p:sp>
    </p:spTree>
    <p:extLst>
      <p:ext uri="{BB962C8B-B14F-4D97-AF65-F5344CB8AC3E}">
        <p14:creationId xmlns:p14="http://schemas.microsoft.com/office/powerpoint/2010/main" val="3396900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04" y="3013580"/>
            <a:ext cx="3538313" cy="17904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796" y="2746298"/>
            <a:ext cx="3985339" cy="18199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471" y="2122527"/>
            <a:ext cx="3431929" cy="25171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28048" y="1394694"/>
            <a:ext cx="105592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GWAS findings emphasize the role of adaptive immunity in the pathogenesis of SSNS</a:t>
            </a:r>
          </a:p>
          <a:p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125" y="4896369"/>
            <a:ext cx="3713492" cy="8925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Gbadegesin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et al JASN 2015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Population: South Asian, N: 214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Loci: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HLA-DQA1, HLA-DQB1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86207" y="4880980"/>
            <a:ext cx="3797307" cy="8925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Dufek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et al JASN 2019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Population: European, N: 422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Loci: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HLA-DR/DQ, </a:t>
            </a:r>
            <a:r>
              <a:rPr lang="en-US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CALHM6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71104" y="4880980"/>
            <a:ext cx="4293518" cy="8925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Jia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et al KI 2020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Population: Japanese, N: 987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Loci: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HLA-DR/DQ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1" i="1" dirty="0">
                <a:solidFill>
                  <a:srgbClr val="FF0000"/>
                </a:solidFill>
              </a:rPr>
              <a:t>NPHS1-KIRREL2, TNFS15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F1435A9-C913-419F-BA93-E42AEE78522A}"/>
              </a:ext>
            </a:extLst>
          </p:cNvPr>
          <p:cNvSpPr/>
          <p:nvPr/>
        </p:nvSpPr>
        <p:spPr>
          <a:xfrm>
            <a:off x="1658268" y="3220717"/>
            <a:ext cx="371192" cy="6880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621B34D-E489-43EF-95E3-614D289B3137}"/>
              </a:ext>
            </a:extLst>
          </p:cNvPr>
          <p:cNvSpPr/>
          <p:nvPr/>
        </p:nvSpPr>
        <p:spPr>
          <a:xfrm>
            <a:off x="5330983" y="2841897"/>
            <a:ext cx="371192" cy="6880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A39C36-4BBF-4690-88D8-C719EDBDA230}"/>
              </a:ext>
            </a:extLst>
          </p:cNvPr>
          <p:cNvSpPr/>
          <p:nvPr/>
        </p:nvSpPr>
        <p:spPr>
          <a:xfrm>
            <a:off x="9630026" y="2325501"/>
            <a:ext cx="371192" cy="6880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0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3497" y="1426837"/>
            <a:ext cx="11588436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Limitations of current GWAS studies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GWAS chips unable to infer precise allelic association because of high levels of polymorphism, gene duplications, and high levels of LD in HLA region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Use of small mono-ethnic cohorts in the majority of studies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Exclusion of children with SRNS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The HLA loci identified account for a very small % of the disease phenotype:  there are other disease loci in and outside of the HLA genes yet to be identified</a:t>
            </a:r>
          </a:p>
          <a:p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Deep NGS sequencing of  all 11 HLA genes in a multiethnic cohort will identify new haplotypes and determine shared regulatory motifs that provide insight to molecular mechanisms. </a:t>
            </a:r>
          </a:p>
        </p:txBody>
      </p:sp>
    </p:spTree>
    <p:extLst>
      <p:ext uri="{BB962C8B-B14F-4D97-AF65-F5344CB8AC3E}">
        <p14:creationId xmlns:p14="http://schemas.microsoft.com/office/powerpoint/2010/main" val="123828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59009"/>
            <a:ext cx="11250304" cy="5278269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HLA region pleotropic for multiple immune mediated glomerular diseases (GD) that can cause secondary NS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Multiple HLA genes loci associated with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IgAN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and MN (2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NS) 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Both 1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&amp; 2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NS associated with loci outside of HLA region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Unified disease model for GD: At least 2 genetic hits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2C58A9-CA44-4F3E-8C90-75F3626AC208}"/>
              </a:ext>
            </a:extLst>
          </p:cNvPr>
          <p:cNvGrpSpPr/>
          <p:nvPr/>
        </p:nvGrpSpPr>
        <p:grpSpPr>
          <a:xfrm>
            <a:off x="2920622" y="3672444"/>
            <a:ext cx="4995903" cy="2864833"/>
            <a:chOff x="2920622" y="3672444"/>
            <a:chExt cx="4995903" cy="28648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01657A-00BA-44D2-8196-87073A791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0622" y="3672444"/>
              <a:ext cx="4995903" cy="286483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FBDD8C-EFA9-4DA5-A451-207FA1563F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96" t="12184" r="4031" b="15277"/>
            <a:stretch/>
          </p:blipFill>
          <p:spPr>
            <a:xfrm>
              <a:off x="2967035" y="5757861"/>
              <a:ext cx="1543050" cy="309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8440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90530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86305"/>
            <a:ext cx="10972800" cy="5100847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Incomplete coverage of the HLA regions by GWAS preclude understanding of overlap between 1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&amp; 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NS</a:t>
            </a:r>
          </a:p>
          <a:p>
            <a:endParaRPr lang="en-U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Defining the HLA risk overlap may lead to ID of unified pathways important in the pathogenesis of 1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&amp; 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NS </a:t>
            </a:r>
          </a:p>
          <a:p>
            <a:endParaRPr lang="en-U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Unclear if haplotype driven HLA expression in immune cells and kidney underlies disease mechanisms</a:t>
            </a:r>
          </a:p>
          <a:p>
            <a:endParaRPr lang="en-U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role of NS HLA alleles/haplotypes in NS recurrence following kidney transplantation unknown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39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PROJECT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364" y="1998554"/>
            <a:ext cx="11641540" cy="3496900"/>
          </a:xfrm>
        </p:spPr>
        <p:txBody>
          <a:bodyPr>
            <a:normAutofit/>
          </a:bodyPr>
          <a:lstStyle/>
          <a:p>
            <a:endParaRPr lang="en-US" sz="36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Broad hypothesis: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Certain HLA alleles/haplotypes associated with NS can predict pattern of corticosteroid response in NS and risk of disease recurrence following kidney transplantation</a:t>
            </a:r>
          </a:p>
        </p:txBody>
      </p:sp>
    </p:spTree>
    <p:extLst>
      <p:ext uri="{BB962C8B-B14F-4D97-AF65-F5344CB8AC3E}">
        <p14:creationId xmlns:p14="http://schemas.microsoft.com/office/powerpoint/2010/main" val="1204388739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SOM PowerPoint Template-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G" id="{9DBC8D09-1FC1-4E23-A3F7-9AE9E733F75F}" vid="{FF8D366F-B66A-46FD-AAA3-CECE34DD20F8}"/>
    </a:ext>
  </a:extLst>
</a:theme>
</file>

<file path=ppt/theme/theme3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4.xml><?xml version="1.0" encoding="utf-8"?>
<a:theme xmlns:a="http://schemas.openxmlformats.org/drawingml/2006/main" name="1_SOM PowerPoint Template-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7675</TotalTime>
  <Words>1916</Words>
  <Application>Microsoft Office PowerPoint</Application>
  <PresentationFormat>Widescreen</PresentationFormat>
  <Paragraphs>244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Arial</vt:lpstr>
      <vt:lpstr>Arial-ItalicMT</vt:lpstr>
      <vt:lpstr>Calibri</vt:lpstr>
      <vt:lpstr>Century Gothic</vt:lpstr>
      <vt:lpstr>DejaVu Sans</vt:lpstr>
      <vt:lpstr>Symbol</vt:lpstr>
      <vt:lpstr>Verdana</vt:lpstr>
      <vt:lpstr>Wingdings</vt:lpstr>
      <vt:lpstr>Wingdings 3</vt:lpstr>
      <vt:lpstr>SOM PowerPoint Template-2015</vt:lpstr>
      <vt:lpstr>RG</vt:lpstr>
      <vt:lpstr>Ion</vt:lpstr>
      <vt:lpstr>1_SOM PowerPoint Template-2015</vt:lpstr>
      <vt:lpstr>Defining the Landscape of HLA Risk Alleles in Primary Nephrotic Syndrome and Post Kidney Transplant Recurrence 1U01AI152585-01</vt:lpstr>
      <vt:lpstr>Disclosure</vt:lpstr>
      <vt:lpstr>BACKGROUND</vt:lpstr>
      <vt:lpstr>BACKGROUND</vt:lpstr>
      <vt:lpstr>BACKGROUND</vt:lpstr>
      <vt:lpstr>BACKGROUND</vt:lpstr>
      <vt:lpstr>BACKGROUND</vt:lpstr>
      <vt:lpstr>BACKGROUND</vt:lpstr>
      <vt:lpstr>PROJECT GOALS</vt:lpstr>
      <vt:lpstr>PowerPoint Presentation</vt:lpstr>
      <vt:lpstr>SUMMARY OF EXPERIMENTS</vt:lpstr>
      <vt:lpstr>SUMMARY OF EXPERIMENTS</vt:lpstr>
      <vt:lpstr>SUMMARY OF EXPERIMENTS</vt:lpstr>
      <vt:lpstr>SUMMARY OF EXPERIMENTS</vt:lpstr>
      <vt:lpstr>SUMMARY OF EXPERIMENTS</vt:lpstr>
      <vt:lpstr>DATA COLLECTED AND KEY FINDINGS</vt:lpstr>
      <vt:lpstr>DATA COLLECTED AND KEY FINDINGS</vt:lpstr>
      <vt:lpstr>DATA COLLECTED AND KEY FINDINGS</vt:lpstr>
      <vt:lpstr>KEY ISSUES, CHALLENGES, AND SOLUTION</vt:lpstr>
      <vt:lpstr>MOVING FORWARD</vt:lpstr>
      <vt:lpstr>PowerPoint Presentation</vt:lpstr>
      <vt:lpstr>DATA ANALYSIS</vt:lpstr>
      <vt:lpstr>DATA ANALYSIS</vt:lpstr>
      <vt:lpstr>PRELIMINARY ANALYSIS</vt:lpstr>
      <vt:lpstr>PRELIMINARY ANALYSIS</vt:lpstr>
      <vt:lpstr>PRELIMINARY ANALYSIS</vt:lpstr>
      <vt:lpstr>PRELIMINARY ANALYSIS</vt:lpstr>
      <vt:lpstr>Other proposed analyses in Years 3-5</vt:lpstr>
      <vt:lpstr>Is there differential expression of risk and non-risk alleles?</vt:lpstr>
      <vt:lpstr>What determines differential expression?</vt:lpstr>
      <vt:lpstr>Can we predict disease recurrence following kidney transplantation?</vt:lpstr>
      <vt:lpstr>DATA SHARING</vt:lpstr>
      <vt:lpstr>New analytic tools</vt:lpstr>
      <vt:lpstr>SHARED RESOURCES/FEEDBACK</vt:lpstr>
      <vt:lpstr>GENOMICS OF NS TEAM: DUKE</vt:lpstr>
    </vt:vector>
  </TitlesOfParts>
  <Company>DUMC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10 Opportunities and Challenges for Clinicians related to Grant Writing</dc:title>
  <dc:creator>Stephanie Freel</dc:creator>
  <cp:lastModifiedBy>Annette Jackson</cp:lastModifiedBy>
  <cp:revision>341</cp:revision>
  <dcterms:created xsi:type="dcterms:W3CDTF">2014-05-06T12:38:39Z</dcterms:created>
  <dcterms:modified xsi:type="dcterms:W3CDTF">2021-04-05T22:15:14Z</dcterms:modified>
</cp:coreProperties>
</file>